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96" r:id="rId4"/>
    <p:sldId id="266" r:id="rId5"/>
    <p:sldId id="299" r:id="rId6"/>
    <p:sldId id="300" r:id="rId7"/>
    <p:sldId id="298" r:id="rId8"/>
    <p:sldId id="301" r:id="rId9"/>
    <p:sldId id="302" r:id="rId10"/>
    <p:sldId id="284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8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36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8"/>
    <p:restoredTop sz="92541"/>
  </p:normalViewPr>
  <p:slideViewPr>
    <p:cSldViewPr snapToGrid="0">
      <p:cViewPr>
        <p:scale>
          <a:sx n="95" d="100"/>
          <a:sy n="95" d="100"/>
        </p:scale>
        <p:origin x="-3296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EA74A69-2286-45B0-9FFD-AA8FF69C46D0}" type="datetime1">
              <a:rPr lang="en-US"/>
              <a:pPr/>
              <a:t>10/10/18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EBB382C-AFA2-4008-AB69-5A8E640C8C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56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0DF5E1A-CF16-4F66-9514-24DF27E69896}" type="datetime1">
              <a:rPr lang="en-US"/>
              <a:pPr/>
              <a:t>10/10/18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38D7801-176E-4EFA-BAC5-4BEFA0B73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6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ＭＳ Ｐゴシック" pitchFamily="3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68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B741510-C02C-47AB-98A5-2894B3D7FFC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82B706-CAA3-41A0-AC1F-69574C94C26D}" type="datetime1">
              <a:rPr lang="en-US"/>
              <a:pPr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AAE54-48E6-4F51-894C-1856F9236D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24920-C68C-4121-90E7-CE5DFC8EF20A}" type="datetime1">
              <a:rPr lang="en-US"/>
              <a:pPr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22033-C88A-40A9-A479-7B44AA1BC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F5D42-077D-4F5F-88B8-7C9E947DC4D5}" type="datetime1">
              <a:rPr lang="en-US"/>
              <a:pPr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44BF4-C8A2-44EE-A6CC-523AE15056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C13740-6155-4207-8CCB-37F898A9FF8C}" type="datetime1">
              <a:rPr lang="en-US"/>
              <a:pPr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F689A-E48D-447A-9F9F-E5881E0CAB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1D75B8-50F0-4070-B9A0-BCE9CC315266}" type="datetime1">
              <a:rPr lang="en-US"/>
              <a:pPr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0A13B-4CCE-4C27-8289-0E4F5B0CC3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FBD992-6D83-4B03-9802-F0CB9D92DE42}" type="datetime1">
              <a:rPr lang="en-US"/>
              <a:pPr/>
              <a:t>10/10/18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C28E9-1034-40E1-98AA-67E0807A95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6F9CD-3443-4265-8162-2EE4DD6FBA4C}" type="datetime1">
              <a:rPr lang="en-US"/>
              <a:pPr/>
              <a:t>10/10/18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0C4ED-7B0D-4F64-8F29-713BB8620A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3AEFFC-4BA9-499A-ABA5-4F006AD5D577}" type="datetime1">
              <a:rPr lang="en-US"/>
              <a:pPr/>
              <a:t>10/10/18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FE09-F0D9-4ACE-8CF0-E109DA9BC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A572F-7F9D-4D5D-9289-04F709E83606}" type="datetime1">
              <a:rPr lang="en-US"/>
              <a:pPr/>
              <a:t>10/10/18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7884C-56DB-4049-8839-3C2C51DF46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683326-0ED2-4D9C-BEF5-0D4D0FAB4EF9}" type="datetime1">
              <a:rPr lang="en-US"/>
              <a:pPr/>
              <a:t>10/10/18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B9F1E-2825-4B7F-AAE7-26BB2F0A6A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174714-D3A5-4B02-B50F-C5827ACEEEB2}" type="datetime1">
              <a:rPr lang="en-US"/>
              <a:pPr/>
              <a:t>10/10/18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8C109-08BA-4BBF-82BA-6B7FDE16A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BD33225-7863-4BA9-9D53-76CECFEF0DA1}" type="datetime1">
              <a:rPr lang="en-US"/>
              <a:pPr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2CA5E3C-56A6-4C82-B2C0-73E72DF7EC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6" charset="-128"/>
          <a:cs typeface="ＭＳ Ｐゴシック" pitchFamily="3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6" charset="-128"/>
          <a:cs typeface="ＭＳ Ｐゴシック" pitchFamily="3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6" charset="-128"/>
          <a:cs typeface="ＭＳ Ｐゴシック" pitchFamily="3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6" charset="-128"/>
          <a:cs typeface="ＭＳ Ｐゴシック" pitchFamily="3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6" charset="-128"/>
          <a:cs typeface="ＭＳ Ｐゴシック" pitchFamily="3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6" charset="-128"/>
          <a:cs typeface="ＭＳ Ｐゴシック" pitchFamily="3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6" charset="-128"/>
          <a:cs typeface="ＭＳ Ｐゴシック" pitchFamily="3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6" charset="-128"/>
          <a:cs typeface="ＭＳ Ｐゴシック" pitchFamily="3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6" charset="-128"/>
          <a:cs typeface="ＭＳ Ｐゴシック" pitchFamily="3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6" charset="-128"/>
          <a:cs typeface="ＭＳ Ｐゴシック" pitchFamily="3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249382" y="1180166"/>
            <a:ext cx="8589818" cy="1470025"/>
          </a:xfrm>
        </p:spPr>
        <p:txBody>
          <a:bodyPr/>
          <a:lstStyle/>
          <a:p>
            <a:r>
              <a:rPr lang="en-US" sz="4800" i="1" dirty="0">
                <a:solidFill>
                  <a:schemeClr val="bg1"/>
                </a:solidFill>
                <a:latin typeface="Times New Roman" pitchFamily="68" charset="0"/>
                <a:ea typeface="ＭＳ Ｐゴシック" pitchFamily="68" charset="-128"/>
                <a:cs typeface="Times New Roman" pitchFamily="68" charset="0"/>
              </a:rPr>
              <a:t>Effects of Security Measures on School Personnel</a:t>
            </a:r>
            <a:endParaRPr lang="en-US" sz="4800" i="1" dirty="0" smtClean="0">
              <a:solidFill>
                <a:schemeClr val="bg1"/>
              </a:solidFill>
              <a:latin typeface="Times New Roman" pitchFamily="68" charset="0"/>
              <a:ea typeface="ＭＳ Ｐゴシック" pitchFamily="68" charset="-128"/>
              <a:cs typeface="Times New Roman" pitchFamily="68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343891" y="3539122"/>
            <a:ext cx="6400800" cy="808038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FF"/>
                </a:solidFill>
                <a:latin typeface="Helvetica" pitchFamily="68" charset="0"/>
                <a:ea typeface="ＭＳ Ｐゴシック" pitchFamily="68" charset="-128"/>
                <a:cs typeface="Helvetica" pitchFamily="68" charset="0"/>
              </a:rPr>
              <a:t>Matthew J. Cuellar, PhD, MSW</a:t>
            </a:r>
          </a:p>
          <a:p>
            <a:pPr eaLnBrk="1" hangingPunct="1"/>
            <a:r>
              <a:rPr lang="en-US" sz="2800" dirty="0" err="1" smtClean="0">
                <a:solidFill>
                  <a:srgbClr val="FFFFFF"/>
                </a:solidFill>
                <a:latin typeface="Helvetica" pitchFamily="68" charset="0"/>
                <a:ea typeface="ＭＳ Ｐゴシック" pitchFamily="68" charset="-128"/>
                <a:cs typeface="Helvetica" pitchFamily="68" charset="0"/>
              </a:rPr>
              <a:t>Wurzweiler</a:t>
            </a:r>
            <a:r>
              <a:rPr lang="en-US" sz="2800" dirty="0" smtClean="0">
                <a:solidFill>
                  <a:srgbClr val="FFFFFF"/>
                </a:solidFill>
                <a:latin typeface="Helvetica" pitchFamily="68" charset="0"/>
                <a:ea typeface="ＭＳ Ｐゴシック" pitchFamily="68" charset="-128"/>
                <a:cs typeface="Helvetica" pitchFamily="68" charset="0"/>
              </a:rPr>
              <a:t> School of Social 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60216" y="2707698"/>
            <a:ext cx="8478982" cy="554038"/>
          </a:xfrm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chemeClr val="tx2"/>
                </a:solidFill>
                <a:latin typeface="Helvetica" pitchFamily="68" charset="0"/>
                <a:ea typeface="ＭＳ Ｐゴシック" pitchFamily="68" charset="-128"/>
                <a:cs typeface="Helvetica" pitchFamily="6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6619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92137" y="726499"/>
            <a:ext cx="7881937" cy="554038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2"/>
                </a:solidFill>
                <a:latin typeface="Helvetica" pitchFamily="68" charset="0"/>
                <a:ea typeface="ＭＳ Ｐゴシック" pitchFamily="68" charset="-128"/>
                <a:cs typeface="Helvetica" pitchFamily="68" charset="0"/>
              </a:rPr>
              <a:t>AGENDA: TWO-PART PRESENTATION</a:t>
            </a:r>
            <a:endParaRPr lang="en-US" sz="3200" b="1" dirty="0" smtClean="0">
              <a:solidFill>
                <a:schemeClr val="tx2"/>
              </a:solidFill>
              <a:latin typeface="Helvetica" pitchFamily="68" charset="0"/>
              <a:ea typeface="ＭＳ Ｐゴシック" pitchFamily="68" charset="-128"/>
              <a:cs typeface="Helvetica" pitchFamily="68" charset="0"/>
            </a:endParaRPr>
          </a:p>
        </p:txBody>
      </p:sp>
      <p:sp>
        <p:nvSpPr>
          <p:cNvPr id="19459" name="Title 1"/>
          <p:cNvSpPr txBox="1">
            <a:spLocks/>
          </p:cNvSpPr>
          <p:nvPr/>
        </p:nvSpPr>
        <p:spPr bwMode="auto">
          <a:xfrm>
            <a:off x="445089" y="1423085"/>
            <a:ext cx="5176651" cy="412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How do school social workers perceive school security measures?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How are school social workers “affected” by school security measures?</a:t>
            </a:r>
            <a:endParaRPr lang="en-US" sz="2000" dirty="0" smtClean="0"/>
          </a:p>
        </p:txBody>
      </p:sp>
      <p:pic>
        <p:nvPicPr>
          <p:cNvPr id="3074" name="Picture 2" descr="mage result for school saf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94" y="2380763"/>
            <a:ext cx="3247919" cy="239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91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92137" y="726499"/>
            <a:ext cx="7881937" cy="554038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2"/>
                </a:solidFill>
                <a:latin typeface="Helvetica" pitchFamily="68" charset="0"/>
                <a:ea typeface="ＭＳ Ｐゴシック" pitchFamily="68" charset="-128"/>
                <a:cs typeface="Helvetica" pitchFamily="68" charset="0"/>
              </a:rPr>
              <a:t>WHAT IS SCHOOL SOCIAL WORK?</a:t>
            </a:r>
            <a:endParaRPr lang="en-US" sz="3200" b="1" dirty="0" smtClean="0">
              <a:solidFill>
                <a:schemeClr val="tx2"/>
              </a:solidFill>
              <a:latin typeface="Helvetica" pitchFamily="68" charset="0"/>
              <a:ea typeface="ＭＳ Ｐゴシック" pitchFamily="68" charset="-128"/>
              <a:cs typeface="Helvetica" pitchFamily="68" charset="0"/>
            </a:endParaRPr>
          </a:p>
        </p:txBody>
      </p:sp>
      <p:pic>
        <p:nvPicPr>
          <p:cNvPr id="4" name="Picture 4" descr="mage result for group counseling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07" y="1519518"/>
            <a:ext cx="33337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student mentoring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48" y="4021222"/>
            <a:ext cx="3179483" cy="17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mage result for enrichment activities for middle sch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36" y="3819044"/>
            <a:ext cx="2450502" cy="207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99" y="1558758"/>
            <a:ext cx="3674979" cy="23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6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92136" y="781917"/>
            <a:ext cx="7881937" cy="554038"/>
          </a:xfrm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chemeClr val="tx2"/>
                </a:solidFill>
                <a:latin typeface="Helvetica" pitchFamily="68" charset="0"/>
                <a:ea typeface="ＭＳ Ｐゴシック" pitchFamily="68" charset="-128"/>
                <a:cs typeface="Helvetica" pitchFamily="68" charset="0"/>
              </a:rPr>
              <a:t>PERCEPTIONS TOWARD SCHOOL SECURITY MEASURES</a:t>
            </a:r>
            <a:endParaRPr lang="en-US" sz="3800" b="1" dirty="0" smtClean="0">
              <a:solidFill>
                <a:schemeClr val="tx2"/>
              </a:solidFill>
              <a:latin typeface="Helvetica" pitchFamily="68" charset="0"/>
              <a:ea typeface="ＭＳ Ｐゴシック" pitchFamily="68" charset="-128"/>
              <a:cs typeface="Helvetica" pitchFamily="68" charset="0"/>
            </a:endParaRPr>
          </a:p>
        </p:txBody>
      </p:sp>
      <p:sp>
        <p:nvSpPr>
          <p:cNvPr id="19459" name="Title 1"/>
          <p:cNvSpPr txBox="1">
            <a:spLocks/>
          </p:cNvSpPr>
          <p:nvPr/>
        </p:nvSpPr>
        <p:spPr bwMode="auto">
          <a:xfrm>
            <a:off x="592135" y="1378120"/>
            <a:ext cx="7881938" cy="464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Cuellar, </a:t>
            </a:r>
            <a:r>
              <a:rPr lang="en-US" sz="2000" dirty="0" err="1" smtClean="0"/>
              <a:t>Elswick</a:t>
            </a:r>
            <a:r>
              <a:rPr lang="en-US" sz="2000" dirty="0" smtClean="0"/>
              <a:t>, &amp; </a:t>
            </a:r>
            <a:r>
              <a:rPr lang="en-US" sz="2000" dirty="0" err="1" smtClean="0"/>
              <a:t>Theriot</a:t>
            </a:r>
            <a:r>
              <a:rPr lang="en-US" sz="2000" dirty="0" smtClean="0"/>
              <a:t> (2017)</a:t>
            </a:r>
          </a:p>
          <a:p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Cuellar &amp; Mason (2018)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842" y="2313406"/>
            <a:ext cx="3509398" cy="199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1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92136" y="781917"/>
            <a:ext cx="7881937" cy="554038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chemeClr val="tx2"/>
                </a:solidFill>
                <a:latin typeface="Helvetica" pitchFamily="68" charset="0"/>
                <a:ea typeface="ＭＳ Ｐゴシック" pitchFamily="68" charset="-128"/>
                <a:cs typeface="Helvetica" pitchFamily="68" charset="0"/>
              </a:rPr>
              <a:t>CUELLAR, ELSWICK, &amp; THERIOT (2017)</a:t>
            </a:r>
            <a:endParaRPr lang="en-US" sz="3000" b="1" dirty="0" smtClean="0">
              <a:solidFill>
                <a:schemeClr val="tx2"/>
              </a:solidFill>
              <a:latin typeface="Helvetica" pitchFamily="68" charset="0"/>
              <a:ea typeface="ＭＳ Ｐゴシック" pitchFamily="68" charset="-128"/>
              <a:cs typeface="Helvetica" pitchFamily="68" charset="0"/>
            </a:endParaRPr>
          </a:p>
        </p:txBody>
      </p:sp>
      <p:pic>
        <p:nvPicPr>
          <p:cNvPr id="3" name="Picture 2" descr="Cuellar Elswick Theriot 2017_Journal of School Violence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24" y="1278690"/>
            <a:ext cx="6463631" cy="450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4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78767" y="380872"/>
            <a:ext cx="7881937" cy="554038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chemeClr val="tx2"/>
                </a:solidFill>
                <a:latin typeface="Helvetica" pitchFamily="68" charset="0"/>
                <a:ea typeface="ＭＳ Ｐゴシック" pitchFamily="68" charset="-128"/>
                <a:cs typeface="Helvetica" pitchFamily="68" charset="0"/>
              </a:rPr>
              <a:t>CUELLAR &amp; MASON (2017)</a:t>
            </a:r>
            <a:endParaRPr lang="en-US" sz="3000" b="1" dirty="0" smtClean="0">
              <a:solidFill>
                <a:schemeClr val="tx2"/>
              </a:solidFill>
              <a:latin typeface="Helvetica" pitchFamily="68" charset="0"/>
              <a:ea typeface="ＭＳ Ｐゴシック" pitchFamily="68" charset="-128"/>
              <a:cs typeface="Helvetica" pitchFamily="68" charset="0"/>
            </a:endParaRPr>
          </a:p>
        </p:txBody>
      </p:sp>
      <p:pic>
        <p:nvPicPr>
          <p:cNvPr id="2" name="Picture 1" descr="Cuellar Mason 2018_Children &amp; Schools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844" y="1042733"/>
            <a:ext cx="4030879" cy="493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8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92136" y="781917"/>
            <a:ext cx="7881937" cy="554038"/>
          </a:xfrm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chemeClr val="tx2"/>
                </a:solidFill>
                <a:latin typeface="Helvetica" pitchFamily="68" charset="0"/>
                <a:ea typeface="ＭＳ Ｐゴシック" pitchFamily="68" charset="-128"/>
                <a:cs typeface="Helvetica" pitchFamily="68" charset="0"/>
              </a:rPr>
              <a:t>EFFECTS OF SCHOOL SECURITY MEASURES</a:t>
            </a:r>
            <a:endParaRPr lang="en-US" sz="3800" b="1" dirty="0" smtClean="0">
              <a:solidFill>
                <a:schemeClr val="tx2"/>
              </a:solidFill>
              <a:latin typeface="Helvetica" pitchFamily="68" charset="0"/>
              <a:ea typeface="ＭＳ Ｐゴシック" pitchFamily="68" charset="-128"/>
              <a:cs typeface="Helvetica" pitchFamily="68" charset="0"/>
            </a:endParaRPr>
          </a:p>
        </p:txBody>
      </p:sp>
      <p:sp>
        <p:nvSpPr>
          <p:cNvPr id="19459" name="Title 1"/>
          <p:cNvSpPr txBox="1">
            <a:spLocks/>
          </p:cNvSpPr>
          <p:nvPr/>
        </p:nvSpPr>
        <p:spPr bwMode="auto">
          <a:xfrm>
            <a:off x="592135" y="1378120"/>
            <a:ext cx="7881938" cy="464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Cuellar &amp; </a:t>
            </a:r>
            <a:r>
              <a:rPr lang="en-US" sz="2000" dirty="0" err="1" smtClean="0"/>
              <a:t>Theriot</a:t>
            </a:r>
            <a:r>
              <a:rPr lang="en-US" sz="2000" dirty="0" smtClean="0"/>
              <a:t> </a:t>
            </a:r>
            <a:r>
              <a:rPr lang="en-US" sz="2000" dirty="0" smtClean="0"/>
              <a:t>(2017)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Lee &amp; Cuellar (</a:t>
            </a:r>
            <a:r>
              <a:rPr lang="en-US" sz="2000" i="1" dirty="0" smtClean="0"/>
              <a:t>under review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58" y="1724526"/>
            <a:ext cx="3089871" cy="393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8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92136" y="420981"/>
            <a:ext cx="7881937" cy="554038"/>
          </a:xfrm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chemeClr val="tx2"/>
                </a:solidFill>
                <a:latin typeface="Helvetica" pitchFamily="68" charset="0"/>
                <a:ea typeface="ＭＳ Ｐゴシック" pitchFamily="68" charset="-128"/>
                <a:cs typeface="Helvetica" pitchFamily="68" charset="0"/>
              </a:rPr>
              <a:t>CUELLAR &amp; THERIOT (2017)</a:t>
            </a:r>
            <a:endParaRPr lang="en-US" sz="3800" b="1" dirty="0" smtClean="0">
              <a:solidFill>
                <a:schemeClr val="tx2"/>
              </a:solidFill>
              <a:latin typeface="Helvetica" pitchFamily="68" charset="0"/>
              <a:ea typeface="ＭＳ Ｐゴシック" pitchFamily="68" charset="-128"/>
              <a:cs typeface="Helvetica" pitchFamily="68" charset="0"/>
            </a:endParaRPr>
          </a:p>
        </p:txBody>
      </p:sp>
      <p:pic>
        <p:nvPicPr>
          <p:cNvPr id="2" name="Picture 1" descr="Cuellar Theriot 2017_Journal for the Society of Social Work and Research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70" y="850656"/>
            <a:ext cx="3931981" cy="521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9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92136" y="434349"/>
            <a:ext cx="7881937" cy="554038"/>
          </a:xfrm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chemeClr val="tx2"/>
                </a:solidFill>
                <a:latin typeface="Helvetica" pitchFamily="68" charset="0"/>
                <a:ea typeface="ＭＳ Ｐゴシック" pitchFamily="68" charset="-128"/>
                <a:cs typeface="Helvetica" pitchFamily="68" charset="0"/>
              </a:rPr>
              <a:t>LEE &amp; CUELLAR (</a:t>
            </a:r>
            <a:r>
              <a:rPr lang="en-US" sz="3800" b="1" i="1" dirty="0" smtClean="0">
                <a:solidFill>
                  <a:schemeClr val="tx2"/>
                </a:solidFill>
                <a:latin typeface="Helvetica" pitchFamily="68" charset="0"/>
                <a:ea typeface="ＭＳ Ｐゴシック" pitchFamily="68" charset="-128"/>
                <a:cs typeface="Helvetica" pitchFamily="68" charset="0"/>
              </a:rPr>
              <a:t>under review</a:t>
            </a:r>
            <a:r>
              <a:rPr lang="en-US" sz="3800" b="1" dirty="0" smtClean="0">
                <a:solidFill>
                  <a:schemeClr val="tx2"/>
                </a:solidFill>
                <a:latin typeface="Helvetica" pitchFamily="68" charset="0"/>
                <a:ea typeface="ＭＳ Ｐゴシック" pitchFamily="68" charset="-128"/>
                <a:cs typeface="Helvetica" pitchFamily="68" charset="0"/>
              </a:rPr>
              <a:t>)</a:t>
            </a:r>
            <a:endParaRPr lang="en-US" sz="3800" b="1" dirty="0" smtClean="0">
              <a:solidFill>
                <a:schemeClr val="tx2"/>
              </a:solidFill>
              <a:latin typeface="Helvetica" pitchFamily="68" charset="0"/>
              <a:ea typeface="ＭＳ Ｐゴシック" pitchFamily="68" charset="-128"/>
              <a:cs typeface="Helvetica" pitchFamily="68" charset="0"/>
            </a:endParaRPr>
          </a:p>
        </p:txBody>
      </p:sp>
      <p:pic>
        <p:nvPicPr>
          <p:cNvPr id="2" name="Picture 1" descr="Screen Shot 2018-10-10 at 2.16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42" y="1127958"/>
            <a:ext cx="6069263" cy="478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6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YU_p-point_template">
  <a:themeElements>
    <a:clrScheme name="Custom 13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3399C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YU_p-point_template</Template>
  <TotalTime>13024</TotalTime>
  <Words>124</Words>
  <Application>Microsoft Macintosh PowerPoint</Application>
  <PresentationFormat>On-screen Show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YU_p-point_template</vt:lpstr>
      <vt:lpstr>Effects of Security Measures on School Personnel</vt:lpstr>
      <vt:lpstr>AGENDA: TWO-PART PRESENTATION</vt:lpstr>
      <vt:lpstr>WHAT IS SCHOOL SOCIAL WORK?</vt:lpstr>
      <vt:lpstr>PERCEPTIONS TOWARD SCHOOL SECURITY MEASURES</vt:lpstr>
      <vt:lpstr>CUELLAR, ELSWICK, &amp; THERIOT (2017)</vt:lpstr>
      <vt:lpstr>CUELLAR &amp; MASON (2017)</vt:lpstr>
      <vt:lpstr>EFFECTS OF SCHOOL SECURITY MEASURES</vt:lpstr>
      <vt:lpstr>CUELLAR &amp; THERIOT (2017)</vt:lpstr>
      <vt:lpstr>LEE &amp; CUELLAR (under review)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wburgos</dc:creator>
  <cp:lastModifiedBy>Matthew Cuellar</cp:lastModifiedBy>
  <cp:revision>69</cp:revision>
  <cp:lastPrinted>2009-01-21T14:46:14Z</cp:lastPrinted>
  <dcterms:created xsi:type="dcterms:W3CDTF">2011-09-08T15:58:28Z</dcterms:created>
  <dcterms:modified xsi:type="dcterms:W3CDTF">2018-10-10T18:26:26Z</dcterms:modified>
</cp:coreProperties>
</file>